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2"/>
    <p:sldMasterId id="2147483759" r:id="rId3"/>
  </p:sldMasterIdLst>
  <p:notesMasterIdLst>
    <p:notesMasterId r:id="rId17"/>
  </p:notesMasterIdLst>
  <p:handoutMasterIdLst>
    <p:handoutMasterId r:id="rId18"/>
  </p:handoutMasterIdLst>
  <p:sldIdLst>
    <p:sldId id="297" r:id="rId4"/>
    <p:sldId id="275" r:id="rId5"/>
    <p:sldId id="273" r:id="rId6"/>
    <p:sldId id="274" r:id="rId7"/>
    <p:sldId id="307" r:id="rId8"/>
    <p:sldId id="308" r:id="rId9"/>
    <p:sldId id="309" r:id="rId10"/>
    <p:sldId id="303" r:id="rId11"/>
    <p:sldId id="288" r:id="rId12"/>
    <p:sldId id="299" r:id="rId13"/>
    <p:sldId id="300" r:id="rId14"/>
    <p:sldId id="302" r:id="rId15"/>
    <p:sldId id="301"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F7EF1"/>
    <a:srgbClr val="012041"/>
    <a:srgbClr val="01335F"/>
    <a:srgbClr val="014883"/>
    <a:srgbClr val="012A51"/>
    <a:srgbClr val="1D3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1" autoAdjust="0"/>
    <p:restoredTop sz="94660"/>
  </p:normalViewPr>
  <p:slideViewPr>
    <p:cSldViewPr snapToGrid="0">
      <p:cViewPr varScale="1">
        <p:scale>
          <a:sx n="110" d="100"/>
          <a:sy n="110" d="100"/>
        </p:scale>
        <p:origin x="1266" y="10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A5FE12-0EF8-4AF4-8A90-E41FD999C350}" type="datetimeFigureOut">
              <a:rPr lang="en-US" smtClean="0"/>
              <a:t>6/14/2017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A0F713-BE93-438B-9939-1578DF01CD83}" type="slidenum">
              <a:rPr lang="en-US" smtClean="0"/>
              <a:t>‹#›</a:t>
            </a:fld>
            <a:endParaRPr lang="en-US"/>
          </a:p>
        </p:txBody>
      </p:sp>
    </p:spTree>
    <p:extLst>
      <p:ext uri="{BB962C8B-B14F-4D97-AF65-F5344CB8AC3E}">
        <p14:creationId xmlns:p14="http://schemas.microsoft.com/office/powerpoint/2010/main" val="3300202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BD4573-58E7-4156-A133-2731F5F8D1A6}" type="datetimeFigureOut">
              <a:rPr lang="en-US" smtClean="0"/>
              <a:t>6/14/2017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xfrm>
            <a:off x="1360488" y="892175"/>
            <a:ext cx="4284662" cy="3214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p:cNvSpPr>
            <a:spLocks noGrp="1" noChangeArrowheads="1"/>
          </p:cNvSpPr>
          <p:nvPr>
            <p:ph type="body" idx="1"/>
          </p:nvPr>
        </p:nvSpPr>
        <p:spPr>
          <a:xfrm>
            <a:off x="1083483" y="4424381"/>
            <a:ext cx="4837145" cy="356693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lIns="83617" tIns="41808" rIns="83617" bIns="41808" anchor="ctr"/>
          <a:lstStyle/>
          <a:p>
            <a:endParaRPr lang="en-US" altLang="en-US">
              <a:latin typeface="Times New Roman" charset="0"/>
            </a:endParaRPr>
          </a:p>
        </p:txBody>
      </p:sp>
    </p:spTree>
    <p:extLst>
      <p:ext uri="{BB962C8B-B14F-4D97-AF65-F5344CB8AC3E}">
        <p14:creationId xmlns:p14="http://schemas.microsoft.com/office/powerpoint/2010/main" val="395971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xfrm>
            <a:off x="1360488" y="892175"/>
            <a:ext cx="4284662" cy="3214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Rectangle 2"/>
          <p:cNvSpPr>
            <a:spLocks noGrp="1" noChangeArrowheads="1"/>
          </p:cNvSpPr>
          <p:nvPr>
            <p:ph type="body" idx="1"/>
          </p:nvPr>
        </p:nvSpPr>
        <p:spPr>
          <a:xfrm>
            <a:off x="1083483" y="4424381"/>
            <a:ext cx="4837145" cy="356693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lIns="83617" tIns="41808" rIns="83617" bIns="41808" anchor="ctr"/>
          <a:lstStyle/>
          <a:p>
            <a:endParaRPr lang="en-US" altLang="en-US">
              <a:latin typeface="Times New Roman" charset="0"/>
            </a:endParaRPr>
          </a:p>
        </p:txBody>
      </p:sp>
    </p:spTree>
    <p:extLst>
      <p:ext uri="{BB962C8B-B14F-4D97-AF65-F5344CB8AC3E}">
        <p14:creationId xmlns:p14="http://schemas.microsoft.com/office/powerpoint/2010/main" val="332728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xfrm>
            <a:off x="1360488" y="892175"/>
            <a:ext cx="4283075" cy="3213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2"/>
          <p:cNvSpPr>
            <a:spLocks noGrp="1" noChangeArrowheads="1"/>
          </p:cNvSpPr>
          <p:nvPr>
            <p:ph type="body" idx="1"/>
          </p:nvPr>
        </p:nvSpPr>
        <p:spPr>
          <a:xfrm>
            <a:off x="1083483" y="4424381"/>
            <a:ext cx="4837145" cy="356693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lIns="83617" tIns="41808" rIns="83617" bIns="41808" anchor="ctr"/>
          <a:lstStyle/>
          <a:p>
            <a:endParaRPr lang="en-US" altLang="en-US">
              <a:latin typeface="Times New Roman" charset="0"/>
            </a:endParaRPr>
          </a:p>
        </p:txBody>
      </p:sp>
    </p:spTree>
    <p:extLst>
      <p:ext uri="{BB962C8B-B14F-4D97-AF65-F5344CB8AC3E}">
        <p14:creationId xmlns:p14="http://schemas.microsoft.com/office/powerpoint/2010/main" val="151718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2287"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32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D5871-AB0F-4B3D-8861-97E78CB7B47E}"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2462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18406-4C3F-4F3E-80BD-A22568EA37EB}"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5365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2287"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16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2700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4160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7020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479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0284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5633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6075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9701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95488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D5871-AB0F-4B3D-8861-97E78CB7B47E}"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8744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18406-4C3F-4F3E-80BD-A22568EA37EB}"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2254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9211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071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1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6420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1180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8549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2362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t>6/14/2017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9859408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t>6/14/2017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57560881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hyperlink" Target="http://www.flnavigator.or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mailto:Stephanie.Rogers@apdcares.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273"/>
          <a:stretch/>
        </p:blipFill>
        <p:spPr>
          <a:xfrm>
            <a:off x="0" y="0"/>
            <a:ext cx="9144000" cy="6858000"/>
          </a:xfrm>
          <a:prstGeom prst="rect">
            <a:avLst/>
          </a:prstGeom>
        </p:spPr>
      </p:pic>
      <p:sp>
        <p:nvSpPr>
          <p:cNvPr id="4" name="TextBox 3"/>
          <p:cNvSpPr txBox="1"/>
          <p:nvPr/>
        </p:nvSpPr>
        <p:spPr>
          <a:xfrm>
            <a:off x="251012" y="1817172"/>
            <a:ext cx="5051612" cy="553998"/>
          </a:xfrm>
          <a:prstGeom prst="rect">
            <a:avLst/>
          </a:prstGeom>
          <a:noFill/>
        </p:spPr>
        <p:txBody>
          <a:bodyPr wrap="square" rtlCol="0">
            <a:spAutoFit/>
          </a:bodyPr>
          <a:lstStyle/>
          <a:p>
            <a:r>
              <a:rPr lang="en-US" sz="3000" dirty="0">
                <a:solidFill>
                  <a:schemeClr val="bg1"/>
                </a:solidFill>
              </a:rPr>
              <a:t>flnavigator.org </a:t>
            </a:r>
          </a:p>
        </p:txBody>
      </p:sp>
      <p:sp>
        <p:nvSpPr>
          <p:cNvPr id="5" name="TextBox 4">
            <a:extLst>
              <a:ext uri="{FF2B5EF4-FFF2-40B4-BE49-F238E27FC236}">
                <a16:creationId xmlns:a16="http://schemas.microsoft.com/office/drawing/2014/main" id="{1E4157E9-3EB2-4E08-BB61-AFF07726C9F0}"/>
              </a:ext>
            </a:extLst>
          </p:cNvPr>
          <p:cNvSpPr txBox="1"/>
          <p:nvPr/>
        </p:nvSpPr>
        <p:spPr>
          <a:xfrm>
            <a:off x="251012" y="2836459"/>
            <a:ext cx="4267200" cy="738664"/>
          </a:xfrm>
          <a:prstGeom prst="rect">
            <a:avLst/>
          </a:prstGeom>
          <a:noFill/>
        </p:spPr>
        <p:txBody>
          <a:bodyPr wrap="square" rtlCol="0">
            <a:spAutoFit/>
          </a:bodyPr>
          <a:lstStyle/>
          <a:p>
            <a:r>
              <a:rPr lang="en-US" sz="2400" dirty="0">
                <a:solidFill>
                  <a:schemeClr val="bg1"/>
                </a:solidFill>
              </a:rPr>
              <a:t>Stephanie Rogers</a:t>
            </a:r>
          </a:p>
          <a:p>
            <a:r>
              <a:rPr lang="en-US" dirty="0">
                <a:solidFill>
                  <a:schemeClr val="bg1"/>
                </a:solidFill>
              </a:rPr>
              <a:t>Agency for Persons with Disabilities</a:t>
            </a:r>
          </a:p>
        </p:txBody>
      </p:sp>
      <p:pic>
        <p:nvPicPr>
          <p:cNvPr id="8" name="Picture 7">
            <a:extLst>
              <a:ext uri="{FF2B5EF4-FFF2-40B4-BE49-F238E27FC236}">
                <a16:creationId xmlns:a16="http://schemas.microsoft.com/office/drawing/2014/main" id="{E97C89A2-2E4F-447E-8BDE-1F2CD8714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984" y="0"/>
            <a:ext cx="3081016" cy="1160516"/>
          </a:xfrm>
          <a:prstGeom prst="rect">
            <a:avLst/>
          </a:prstGeom>
        </p:spPr>
      </p:pic>
    </p:spTree>
    <p:extLst>
      <p:ext uri="{BB962C8B-B14F-4D97-AF65-F5344CB8AC3E}">
        <p14:creationId xmlns:p14="http://schemas.microsoft.com/office/powerpoint/2010/main" val="5067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5" name="Rectangle 4"/>
          <p:cNvSpPr/>
          <p:nvPr/>
        </p:nvSpPr>
        <p:spPr>
          <a:xfrm>
            <a:off x="0" y="0"/>
            <a:ext cx="9144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rotWithShape="1">
          <a:blip r:embed="rId3"/>
          <a:srcRect l="2576" t="2009" r="1818" b="2420"/>
          <a:stretch/>
        </p:blipFill>
        <p:spPr>
          <a:xfrm>
            <a:off x="0" y="0"/>
            <a:ext cx="9144000" cy="6868868"/>
          </a:xfrm>
          <a:prstGeom prst="rect">
            <a:avLst/>
          </a:prstGeom>
        </p:spPr>
      </p:pic>
    </p:spTree>
    <p:extLst>
      <p:ext uri="{BB962C8B-B14F-4D97-AF65-F5344CB8AC3E}">
        <p14:creationId xmlns:p14="http://schemas.microsoft.com/office/powerpoint/2010/main" val="229580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5" name="Rectangle 4"/>
          <p:cNvSpPr/>
          <p:nvPr/>
        </p:nvSpPr>
        <p:spPr>
          <a:xfrm>
            <a:off x="0" y="1"/>
            <a:ext cx="9144000" cy="67471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p:cNvPicPr>
            <a:picLocks noChangeAspect="1"/>
          </p:cNvPicPr>
          <p:nvPr/>
        </p:nvPicPr>
        <p:blipFill rotWithShape="1">
          <a:blip r:embed="rId3"/>
          <a:srcRect l="1818" t="1616" r="1515" b="1616"/>
          <a:stretch/>
        </p:blipFill>
        <p:spPr>
          <a:xfrm>
            <a:off x="0" y="-1"/>
            <a:ext cx="9144000" cy="6858001"/>
          </a:xfrm>
          <a:prstGeom prst="rect">
            <a:avLst/>
          </a:prstGeom>
        </p:spPr>
      </p:pic>
    </p:spTree>
    <p:extLst>
      <p:ext uri="{BB962C8B-B14F-4D97-AF65-F5344CB8AC3E}">
        <p14:creationId xmlns:p14="http://schemas.microsoft.com/office/powerpoint/2010/main" val="182814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5" name="Rectangle 4"/>
          <p:cNvSpPr/>
          <p:nvPr/>
        </p:nvSpPr>
        <p:spPr>
          <a:xfrm>
            <a:off x="0" y="0"/>
            <a:ext cx="9144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rotWithShape="1">
          <a:blip r:embed="rId3"/>
          <a:srcRect l="831"/>
          <a:stretch/>
        </p:blipFill>
        <p:spPr>
          <a:xfrm>
            <a:off x="0" y="-1"/>
            <a:ext cx="9144000" cy="6755409"/>
          </a:xfrm>
          <a:prstGeom prst="rect">
            <a:avLst/>
          </a:prstGeom>
        </p:spPr>
      </p:pic>
    </p:spTree>
    <p:extLst>
      <p:ext uri="{BB962C8B-B14F-4D97-AF65-F5344CB8AC3E}">
        <p14:creationId xmlns:p14="http://schemas.microsoft.com/office/powerpoint/2010/main" val="378172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5" name="Rectangle 4"/>
          <p:cNvSpPr/>
          <p:nvPr/>
        </p:nvSpPr>
        <p:spPr>
          <a:xfrm>
            <a:off x="0" y="0"/>
            <a:ext cx="9144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1"/>
            <a:ext cx="9180700" cy="6858002"/>
          </a:xfrm>
          <a:prstGeom prst="rect">
            <a:avLst/>
          </a:prstGeom>
        </p:spPr>
      </p:pic>
    </p:spTree>
    <p:extLst>
      <p:ext uri="{BB962C8B-B14F-4D97-AF65-F5344CB8AC3E}">
        <p14:creationId xmlns:p14="http://schemas.microsoft.com/office/powerpoint/2010/main" val="68769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70C0"/>
                </a:solidFill>
              </a:rPr>
              <a:t>What is the Florida Navigator?</a:t>
            </a:r>
          </a:p>
        </p:txBody>
      </p:sp>
      <p:sp>
        <p:nvSpPr>
          <p:cNvPr id="2" name="Content Placeholder 1"/>
          <p:cNvSpPr>
            <a:spLocks noGrp="1"/>
          </p:cNvSpPr>
          <p:nvPr>
            <p:ph idx="1"/>
          </p:nvPr>
        </p:nvSpPr>
        <p:spPr>
          <a:xfrm>
            <a:off x="628650" y="1657438"/>
            <a:ext cx="7886700" cy="5167310"/>
          </a:xfrm>
        </p:spPr>
        <p:txBody>
          <a:bodyPr>
            <a:normAutofit/>
          </a:bodyPr>
          <a:lstStyle/>
          <a:p>
            <a:pPr>
              <a:lnSpc>
                <a:spcPct val="100000"/>
              </a:lnSpc>
            </a:pPr>
            <a:r>
              <a:rPr lang="en-US" sz="2600" dirty="0"/>
              <a:t>A web-based tool designed to assist users in researching information on state government disability programs and services</a:t>
            </a:r>
          </a:p>
          <a:p>
            <a:pPr lvl="0">
              <a:lnSpc>
                <a:spcPct val="100000"/>
              </a:lnSpc>
            </a:pPr>
            <a:r>
              <a:rPr lang="en-US" sz="2600" dirty="0"/>
              <a:t>Information shared include programs and services from:</a:t>
            </a:r>
          </a:p>
          <a:p>
            <a:pPr marL="1774825" lvl="2">
              <a:lnSpc>
                <a:spcPct val="100000"/>
              </a:lnSpc>
              <a:spcBef>
                <a:spcPts val="0"/>
              </a:spcBef>
            </a:pPr>
            <a:r>
              <a:rPr lang="en-US" sz="2400" dirty="0"/>
              <a:t>Agency for Health Care Administration </a:t>
            </a:r>
          </a:p>
          <a:p>
            <a:pPr marL="1774825" lvl="2">
              <a:lnSpc>
                <a:spcPct val="100000"/>
              </a:lnSpc>
              <a:spcBef>
                <a:spcPts val="0"/>
              </a:spcBef>
            </a:pPr>
            <a:r>
              <a:rPr lang="en-US" sz="2400" dirty="0"/>
              <a:t>Agency for Persons with Disabilities</a:t>
            </a:r>
          </a:p>
          <a:p>
            <a:pPr marL="1774825" lvl="2">
              <a:lnSpc>
                <a:spcPct val="100000"/>
              </a:lnSpc>
              <a:spcBef>
                <a:spcPts val="0"/>
              </a:spcBef>
            </a:pPr>
            <a:r>
              <a:rPr lang="en-US" sz="2400" dirty="0"/>
              <a:t>Department of Children and Families</a:t>
            </a:r>
          </a:p>
          <a:p>
            <a:pPr marL="1774825" lvl="2">
              <a:lnSpc>
                <a:spcPct val="100000"/>
              </a:lnSpc>
              <a:spcBef>
                <a:spcPts val="0"/>
              </a:spcBef>
            </a:pPr>
            <a:r>
              <a:rPr lang="en-US" sz="2400" dirty="0"/>
              <a:t>Department of Education</a:t>
            </a:r>
          </a:p>
          <a:p>
            <a:pPr marL="1774825" lvl="2">
              <a:lnSpc>
                <a:spcPct val="100000"/>
              </a:lnSpc>
              <a:spcBef>
                <a:spcPts val="0"/>
              </a:spcBef>
            </a:pPr>
            <a:r>
              <a:rPr lang="en-US" sz="2400" dirty="0"/>
              <a:t>Department of Elder Affairs</a:t>
            </a:r>
          </a:p>
          <a:p>
            <a:pPr marL="1774825" lvl="2">
              <a:lnSpc>
                <a:spcPct val="100000"/>
              </a:lnSpc>
              <a:spcBef>
                <a:spcPts val="0"/>
              </a:spcBef>
            </a:pPr>
            <a:r>
              <a:rPr lang="en-US" sz="2400" dirty="0"/>
              <a:t>Department of Health</a:t>
            </a:r>
          </a:p>
          <a:p>
            <a:pPr marL="1774825" lvl="2">
              <a:lnSpc>
                <a:spcPct val="100000"/>
              </a:lnSpc>
              <a:spcBef>
                <a:spcPts val="0"/>
              </a:spcBef>
            </a:pPr>
            <a:r>
              <a:rPr lang="en-US" sz="2400" dirty="0"/>
              <a:t>Department of Transportation</a:t>
            </a:r>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solidFill>
                  <a:srgbClr val="0070C0"/>
                </a:solidFill>
              </a:rPr>
              <a:t>Why Create the Navigator?</a:t>
            </a:r>
          </a:p>
        </p:txBody>
      </p:sp>
      <p:sp>
        <p:nvSpPr>
          <p:cNvPr id="2" name="Content Placeholder 1"/>
          <p:cNvSpPr>
            <a:spLocks noGrp="1"/>
          </p:cNvSpPr>
          <p:nvPr>
            <p:ph idx="1"/>
          </p:nvPr>
        </p:nvSpPr>
        <p:spPr>
          <a:xfrm>
            <a:off x="628650" y="1690689"/>
            <a:ext cx="7886700" cy="4351338"/>
          </a:xfrm>
        </p:spPr>
        <p:txBody>
          <a:bodyPr>
            <a:normAutofit fontScale="92500" lnSpcReduction="10000"/>
          </a:bodyPr>
          <a:lstStyle/>
          <a:p>
            <a:pPr lvl="0"/>
            <a:r>
              <a:rPr lang="en-US" dirty="0"/>
              <a:t>To better streamline the search for state services with consolidated information in one place</a:t>
            </a:r>
          </a:p>
          <a:p>
            <a:pPr lvl="0">
              <a:lnSpc>
                <a:spcPct val="110000"/>
              </a:lnSpc>
            </a:pPr>
            <a:r>
              <a:rPr lang="en-US" dirty="0"/>
              <a:t>To provide information in a format that is not overwhelming to users</a:t>
            </a:r>
          </a:p>
          <a:p>
            <a:pPr lvl="0">
              <a:lnSpc>
                <a:spcPct val="110000"/>
              </a:lnSpc>
            </a:pPr>
            <a:r>
              <a:rPr lang="en-US" dirty="0"/>
              <a:t>To s</a:t>
            </a:r>
            <a:r>
              <a:rPr lang="en-US" sz="2800" dirty="0"/>
              <a:t>ort information by life stages:</a:t>
            </a:r>
          </a:p>
          <a:p>
            <a:pPr lvl="2">
              <a:lnSpc>
                <a:spcPct val="110000"/>
              </a:lnSpc>
            </a:pPr>
            <a:r>
              <a:rPr lang="en-US" sz="2600" u="sng" dirty="0"/>
              <a:t>Early Years</a:t>
            </a:r>
            <a:r>
              <a:rPr lang="en-US" sz="2600" dirty="0"/>
              <a:t>: Birth to 3 years of age, or before the child enters the education system</a:t>
            </a:r>
          </a:p>
          <a:p>
            <a:pPr lvl="2">
              <a:lnSpc>
                <a:spcPct val="110000"/>
              </a:lnSpc>
            </a:pPr>
            <a:r>
              <a:rPr lang="en-US" sz="2600" u="sng" dirty="0"/>
              <a:t>School Years</a:t>
            </a:r>
            <a:r>
              <a:rPr lang="en-US" sz="2600" dirty="0"/>
              <a:t>: Ages 4-21</a:t>
            </a:r>
          </a:p>
          <a:p>
            <a:pPr lvl="2">
              <a:lnSpc>
                <a:spcPct val="110000"/>
              </a:lnSpc>
            </a:pPr>
            <a:r>
              <a:rPr lang="en-US" sz="2600" u="sng" dirty="0"/>
              <a:t>Work and Family Years</a:t>
            </a:r>
            <a:r>
              <a:rPr lang="en-US" sz="2600" dirty="0"/>
              <a:t>: Ages 22-59</a:t>
            </a:r>
          </a:p>
          <a:p>
            <a:pPr lvl="2">
              <a:lnSpc>
                <a:spcPct val="110000"/>
              </a:lnSpc>
            </a:pPr>
            <a:r>
              <a:rPr lang="en-US" sz="2600" u="sng" dirty="0"/>
              <a:t>Retirement Years</a:t>
            </a:r>
            <a:r>
              <a:rPr lang="en-US" sz="2600" dirty="0"/>
              <a:t>: Ages 60+</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0070C0"/>
                </a:solidFill>
              </a:rPr>
              <a:t>How Does the Navigator Differ from Resource Directory?</a:t>
            </a:r>
          </a:p>
        </p:txBody>
      </p:sp>
      <p:sp>
        <p:nvSpPr>
          <p:cNvPr id="2" name="Content Placeholder 1"/>
          <p:cNvSpPr>
            <a:spLocks noGrp="1"/>
          </p:cNvSpPr>
          <p:nvPr>
            <p:ph idx="1"/>
          </p:nvPr>
        </p:nvSpPr>
        <p:spPr>
          <a:xfrm>
            <a:off x="628650" y="1690689"/>
            <a:ext cx="7886700" cy="4351338"/>
          </a:xfrm>
        </p:spPr>
        <p:txBody>
          <a:bodyPr>
            <a:normAutofit/>
          </a:bodyPr>
          <a:lstStyle/>
          <a:p>
            <a:r>
              <a:rPr lang="en-US" dirty="0"/>
              <a:t>Search results are specific to state services only</a:t>
            </a:r>
          </a:p>
          <a:p>
            <a:r>
              <a:rPr lang="en-US" dirty="0"/>
              <a:t>Small and separate to empower users without overwhelming</a:t>
            </a:r>
          </a:p>
          <a:p>
            <a:r>
              <a:rPr lang="en-US" dirty="0"/>
              <a:t>Navigates users to the agency</a:t>
            </a:r>
          </a:p>
          <a:p>
            <a:pPr lvl="1"/>
            <a:r>
              <a:rPr lang="en-US" dirty="0"/>
              <a:t>Search results provide eligibility requirements, contact information, and a direct link to program’s web page for additional information</a:t>
            </a:r>
          </a:p>
          <a:p>
            <a:r>
              <a:rPr lang="en-US" dirty="0"/>
              <a:t>Offers a connection with the Family Care Councils </a:t>
            </a: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normAutofit/>
          </a:bodyPr>
          <a:lstStyle/>
          <a:p>
            <a:pPr algn="ctr">
              <a:tabLst>
                <a:tab pos="0" algn="l"/>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 pos="8291779" algn="l"/>
              </a:tabLst>
            </a:pPr>
            <a:r>
              <a:rPr lang="en-US" altLang="en-US" sz="5441" dirty="0">
                <a:solidFill>
                  <a:schemeClr val="accent1">
                    <a:lumMod val="50000"/>
                  </a:schemeClr>
                </a:solidFill>
                <a:latin typeface="Monotype Corsiva" charset="0"/>
              </a:rPr>
              <a:t>        </a:t>
            </a:r>
            <a:r>
              <a:rPr lang="en-US" altLang="en-US" sz="5441" dirty="0">
                <a:solidFill>
                  <a:srgbClr val="0070C0"/>
                </a:solidFill>
              </a:rPr>
              <a:t>Family Care Councils</a:t>
            </a:r>
            <a:endParaRPr lang="en-US" altLang="en-US" sz="3264" dirty="0">
              <a:solidFill>
                <a:srgbClr val="0070C0"/>
              </a:solidFill>
            </a:endParaRPr>
          </a:p>
        </p:txBody>
      </p:sp>
      <p:sp>
        <p:nvSpPr>
          <p:cNvPr id="27651" name="Rectangle 2"/>
          <p:cNvSpPr>
            <a:spLocks noGrp="1" noChangeArrowheads="1"/>
          </p:cNvSpPr>
          <p:nvPr>
            <p:ph idx="1"/>
          </p:nvPr>
        </p:nvSpPr>
        <p:spPr/>
        <p:txBody>
          <a:bodyPr>
            <a:normAutofit/>
          </a:bodyPr>
          <a:lstStyle/>
          <a:p>
            <a:pPr marL="308063" indent="-308063">
              <a:buSzPct val="45000"/>
              <a:buFont typeface="Wingdings" charset="2"/>
              <a:buChar char=""/>
              <a:tabLst>
                <a:tab pos="308063" algn="l"/>
                <a:tab pos="410271" algn="l"/>
                <a:tab pos="824860" algn="l"/>
                <a:tab pos="1239449" algn="l"/>
                <a:tab pos="1654038" algn="l"/>
                <a:tab pos="2068627" algn="l"/>
                <a:tab pos="2483216" algn="l"/>
                <a:tab pos="2897805" algn="l"/>
                <a:tab pos="3312393" algn="l"/>
                <a:tab pos="3726982" algn="l"/>
                <a:tab pos="4141571" algn="l"/>
                <a:tab pos="4556160" algn="l"/>
                <a:tab pos="4970749" algn="l"/>
                <a:tab pos="5385338" algn="l"/>
                <a:tab pos="5799927" algn="l"/>
                <a:tab pos="6214516" algn="l"/>
                <a:tab pos="6629105" algn="l"/>
                <a:tab pos="7043694" algn="l"/>
                <a:tab pos="7458283" algn="l"/>
                <a:tab pos="7872872" algn="l"/>
                <a:tab pos="8287461" algn="l"/>
              </a:tabLst>
            </a:pPr>
            <a:r>
              <a:rPr lang="en-US" altLang="en-US" sz="2400" dirty="0"/>
              <a:t>In 1993, the Florida Legislature passed legislation to establish an all volunteer Family Care Council (FCC) to be located in each service area of the Agency for Persons Disabilities (APD) in Chapter 393.502, F.S.</a:t>
            </a:r>
          </a:p>
          <a:p>
            <a:pPr marL="308063" indent="-308063">
              <a:buSzPct val="45000"/>
              <a:buFont typeface="Wingdings" charset="2"/>
              <a:buChar char=""/>
              <a:tabLst>
                <a:tab pos="308063" algn="l"/>
                <a:tab pos="410271" algn="l"/>
                <a:tab pos="824860" algn="l"/>
                <a:tab pos="1239449" algn="l"/>
                <a:tab pos="1654038" algn="l"/>
                <a:tab pos="2068627" algn="l"/>
                <a:tab pos="2483216" algn="l"/>
                <a:tab pos="2897805" algn="l"/>
                <a:tab pos="3312393" algn="l"/>
                <a:tab pos="3726982" algn="l"/>
                <a:tab pos="4141571" algn="l"/>
                <a:tab pos="4556160" algn="l"/>
                <a:tab pos="4970749" algn="l"/>
                <a:tab pos="5385338" algn="l"/>
                <a:tab pos="5799927" algn="l"/>
                <a:tab pos="6214516" algn="l"/>
                <a:tab pos="6629105" algn="l"/>
                <a:tab pos="7043694" algn="l"/>
                <a:tab pos="7458283" algn="l"/>
                <a:tab pos="7872872" algn="l"/>
                <a:tab pos="8287461" algn="l"/>
              </a:tabLst>
            </a:pPr>
            <a:r>
              <a:rPr lang="en-US" altLang="en-US" sz="2400" dirty="0"/>
              <a:t>Each of the 15 FCCs are made up of Governor appointed members</a:t>
            </a:r>
          </a:p>
          <a:p>
            <a:pPr marL="1140120" lvl="2" indent="-414589">
              <a:buSzPct val="100000"/>
              <a:buFont typeface="Wingdings" panose="05000000000000000000" pitchFamily="2" charset="2"/>
              <a:buChar char="Ø"/>
              <a:tabLst>
                <a:tab pos="308063" algn="l"/>
                <a:tab pos="410271" algn="l"/>
                <a:tab pos="824860" algn="l"/>
                <a:tab pos="1239449" algn="l"/>
                <a:tab pos="1654038" algn="l"/>
                <a:tab pos="2068627" algn="l"/>
                <a:tab pos="2483216" algn="l"/>
                <a:tab pos="2897805" algn="l"/>
                <a:tab pos="3312393" algn="l"/>
                <a:tab pos="3726982" algn="l"/>
                <a:tab pos="4141571" algn="l"/>
                <a:tab pos="4556160" algn="l"/>
                <a:tab pos="4970749" algn="l"/>
                <a:tab pos="5385338" algn="l"/>
                <a:tab pos="5799927" algn="l"/>
                <a:tab pos="6214516" algn="l"/>
                <a:tab pos="6629105" algn="l"/>
                <a:tab pos="7043694" algn="l"/>
                <a:tab pos="7458283" algn="l"/>
                <a:tab pos="7872872" algn="l"/>
                <a:tab pos="8287461" algn="l"/>
              </a:tabLst>
            </a:pPr>
            <a:r>
              <a:rPr lang="en-US" altLang="en-US" sz="2400" dirty="0"/>
              <a:t>Parents</a:t>
            </a:r>
          </a:p>
          <a:p>
            <a:pPr marL="1140120" lvl="2" indent="-414589">
              <a:buSzPct val="100000"/>
              <a:buFont typeface="Wingdings" panose="05000000000000000000" pitchFamily="2" charset="2"/>
              <a:buChar char="Ø"/>
              <a:tabLst>
                <a:tab pos="308063" algn="l"/>
                <a:tab pos="410271" algn="l"/>
                <a:tab pos="824860" algn="l"/>
                <a:tab pos="1239449" algn="l"/>
                <a:tab pos="1654038" algn="l"/>
                <a:tab pos="2068627" algn="l"/>
                <a:tab pos="2483216" algn="l"/>
                <a:tab pos="2897805" algn="l"/>
                <a:tab pos="3312393" algn="l"/>
                <a:tab pos="3726982" algn="l"/>
                <a:tab pos="4141571" algn="l"/>
                <a:tab pos="4556160" algn="l"/>
                <a:tab pos="4970749" algn="l"/>
                <a:tab pos="5385338" algn="l"/>
                <a:tab pos="5799927" algn="l"/>
                <a:tab pos="6214516" algn="l"/>
                <a:tab pos="6629105" algn="l"/>
                <a:tab pos="7043694" algn="l"/>
                <a:tab pos="7458283" algn="l"/>
                <a:tab pos="7872872" algn="l"/>
                <a:tab pos="8287461" algn="l"/>
              </a:tabLst>
            </a:pPr>
            <a:r>
              <a:rPr lang="en-US" altLang="en-US" sz="2400" dirty="0"/>
              <a:t>Guardians</a:t>
            </a:r>
          </a:p>
          <a:p>
            <a:pPr marL="1140120" lvl="2" indent="-414589">
              <a:buSzPct val="100000"/>
              <a:buFont typeface="Wingdings" panose="05000000000000000000" pitchFamily="2" charset="2"/>
              <a:buChar char="Ø"/>
              <a:tabLst>
                <a:tab pos="308063" algn="l"/>
                <a:tab pos="410271" algn="l"/>
                <a:tab pos="824860" algn="l"/>
                <a:tab pos="1239449" algn="l"/>
                <a:tab pos="1654038" algn="l"/>
                <a:tab pos="2068627" algn="l"/>
                <a:tab pos="2483216" algn="l"/>
                <a:tab pos="2897805" algn="l"/>
                <a:tab pos="3312393" algn="l"/>
                <a:tab pos="3726982" algn="l"/>
                <a:tab pos="4141571" algn="l"/>
                <a:tab pos="4556160" algn="l"/>
                <a:tab pos="4970749" algn="l"/>
                <a:tab pos="5385338" algn="l"/>
                <a:tab pos="5799927" algn="l"/>
                <a:tab pos="6214516" algn="l"/>
                <a:tab pos="6629105" algn="l"/>
                <a:tab pos="7043694" algn="l"/>
                <a:tab pos="7458283" algn="l"/>
                <a:tab pos="7872872" algn="l"/>
                <a:tab pos="8287461" algn="l"/>
              </a:tabLst>
            </a:pPr>
            <a:r>
              <a:rPr lang="en-US" altLang="en-US" sz="2400" dirty="0"/>
              <a:t>Siblings</a:t>
            </a:r>
          </a:p>
          <a:p>
            <a:pPr marL="1140120" lvl="2" indent="-414589">
              <a:buSzPct val="100000"/>
              <a:buFont typeface="Wingdings" panose="05000000000000000000" pitchFamily="2" charset="2"/>
              <a:buChar char="Ø"/>
              <a:tabLst>
                <a:tab pos="308063" algn="l"/>
                <a:tab pos="410271" algn="l"/>
                <a:tab pos="824860" algn="l"/>
                <a:tab pos="1239449" algn="l"/>
                <a:tab pos="1654038" algn="l"/>
                <a:tab pos="2068627" algn="l"/>
                <a:tab pos="2483216" algn="l"/>
                <a:tab pos="2897805" algn="l"/>
                <a:tab pos="3312393" algn="l"/>
                <a:tab pos="3726982" algn="l"/>
                <a:tab pos="4141571" algn="l"/>
                <a:tab pos="4556160" algn="l"/>
                <a:tab pos="4970749" algn="l"/>
                <a:tab pos="5385338" algn="l"/>
                <a:tab pos="5799927" algn="l"/>
                <a:tab pos="6214516" algn="l"/>
                <a:tab pos="6629105" algn="l"/>
                <a:tab pos="7043694" algn="l"/>
                <a:tab pos="7458283" algn="l"/>
                <a:tab pos="7872872" algn="l"/>
                <a:tab pos="8287461" algn="l"/>
              </a:tabLst>
            </a:pPr>
            <a:r>
              <a:rPr lang="en-US" altLang="en-US" sz="2400" dirty="0"/>
              <a:t>Grandparents</a:t>
            </a:r>
            <a:br>
              <a:rPr lang="en-US" altLang="en-US" sz="2400" dirty="0"/>
            </a:br>
            <a:endParaRPr lang="en-US" altLang="en-US" sz="2400" dirty="0"/>
          </a:p>
          <a:p>
            <a:pPr marL="308063" indent="-308063">
              <a:buNone/>
              <a:tabLst>
                <a:tab pos="308063" algn="l"/>
                <a:tab pos="410271" algn="l"/>
                <a:tab pos="824860" algn="l"/>
                <a:tab pos="1239449" algn="l"/>
                <a:tab pos="1654038" algn="l"/>
                <a:tab pos="2068627" algn="l"/>
                <a:tab pos="2483216" algn="l"/>
                <a:tab pos="2897805" algn="l"/>
                <a:tab pos="3312393" algn="l"/>
                <a:tab pos="3726982" algn="l"/>
                <a:tab pos="4141571" algn="l"/>
                <a:tab pos="4556160" algn="l"/>
                <a:tab pos="4970749" algn="l"/>
                <a:tab pos="5385338" algn="l"/>
                <a:tab pos="5799927" algn="l"/>
                <a:tab pos="6214516" algn="l"/>
                <a:tab pos="6629105" algn="l"/>
                <a:tab pos="7043694" algn="l"/>
                <a:tab pos="7458283" algn="l"/>
                <a:tab pos="7872872" algn="l"/>
                <a:tab pos="8287461" algn="l"/>
              </a:tabLst>
            </a:pPr>
            <a:endParaRPr lang="en-US" altLang="en-US" sz="2400" dirty="0"/>
          </a:p>
        </p:txBody>
      </p:sp>
      <p:pic>
        <p:nvPicPr>
          <p:cNvPr id="4" name="Picture 3">
            <a:extLst>
              <a:ext uri="{FF2B5EF4-FFF2-40B4-BE49-F238E27FC236}">
                <a16:creationId xmlns:a16="http://schemas.microsoft.com/office/drawing/2014/main" id="{13120FA1-C4C5-46E8-BA88-2458EEDFA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365127"/>
            <a:ext cx="1408835" cy="1214644"/>
          </a:xfrm>
          <a:prstGeom prst="rect">
            <a:avLst/>
          </a:prstGeom>
        </p:spPr>
      </p:pic>
    </p:spTree>
    <p:extLst>
      <p:ext uri="{BB962C8B-B14F-4D97-AF65-F5344CB8AC3E}">
        <p14:creationId xmlns:p14="http://schemas.microsoft.com/office/powerpoint/2010/main" val="25087479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idx="1"/>
          </p:nvPr>
        </p:nvSpPr>
        <p:spPr>
          <a:xfrm>
            <a:off x="651942" y="1752243"/>
            <a:ext cx="7594749" cy="5488568"/>
          </a:xfrm>
        </p:spPr>
        <p:txBody>
          <a:bodyPr>
            <a:normAutofit/>
          </a:bodyPr>
          <a:lstStyle/>
          <a:p>
            <a:pPr marL="23033" indent="-23033">
              <a:buNone/>
              <a:tabLst>
                <a:tab pos="310942" algn="l"/>
                <a:tab pos="413150" algn="l"/>
                <a:tab pos="827739" algn="l"/>
                <a:tab pos="1242328" algn="l"/>
                <a:tab pos="1656917" algn="l"/>
                <a:tab pos="2071506" algn="l"/>
                <a:tab pos="2486095" algn="l"/>
                <a:tab pos="2900684" algn="l"/>
                <a:tab pos="3315273" algn="l"/>
                <a:tab pos="3729862" algn="l"/>
                <a:tab pos="4144451" algn="l"/>
                <a:tab pos="4559039" algn="l"/>
                <a:tab pos="4973628" algn="l"/>
                <a:tab pos="5388217" algn="l"/>
                <a:tab pos="5802806" algn="l"/>
                <a:tab pos="6217395" algn="l"/>
                <a:tab pos="6631984" algn="l"/>
                <a:tab pos="7046573" algn="l"/>
                <a:tab pos="7461162" algn="l"/>
                <a:tab pos="7875751" algn="l"/>
                <a:tab pos="8290340" algn="l"/>
              </a:tabLst>
            </a:pPr>
            <a:r>
              <a:rPr lang="en-US" altLang="en-US" sz="2400" dirty="0"/>
              <a:t>The primary functions of the local family care councils shall be to:</a:t>
            </a:r>
          </a:p>
          <a:p>
            <a:pPr marL="414589" indent="-414589">
              <a:buFont typeface="+mj-lt"/>
              <a:buAutoNum type="alphaLcParenR"/>
              <a:tabLst>
                <a:tab pos="310942" algn="l"/>
                <a:tab pos="413150" algn="l"/>
                <a:tab pos="827739" algn="l"/>
                <a:tab pos="1242328" algn="l"/>
                <a:tab pos="1656917" algn="l"/>
                <a:tab pos="2071506" algn="l"/>
                <a:tab pos="2486095" algn="l"/>
                <a:tab pos="2900684" algn="l"/>
                <a:tab pos="3315273" algn="l"/>
                <a:tab pos="3729862" algn="l"/>
                <a:tab pos="4144451" algn="l"/>
                <a:tab pos="4559039" algn="l"/>
                <a:tab pos="4973628" algn="l"/>
                <a:tab pos="5388217" algn="l"/>
                <a:tab pos="5802806" algn="l"/>
                <a:tab pos="6217395" algn="l"/>
                <a:tab pos="6631984" algn="l"/>
                <a:tab pos="7046573" algn="l"/>
                <a:tab pos="7461162" algn="l"/>
                <a:tab pos="7875751" algn="l"/>
                <a:tab pos="8290340" algn="l"/>
              </a:tabLst>
            </a:pPr>
            <a:r>
              <a:rPr lang="en-US" altLang="en-US" sz="2200" dirty="0"/>
              <a:t>Assist in providing information and outreach to families.</a:t>
            </a:r>
          </a:p>
          <a:p>
            <a:pPr marL="414589" indent="-414589">
              <a:buFont typeface="+mj-lt"/>
              <a:buAutoNum type="alphaLcParenR"/>
              <a:tabLst>
                <a:tab pos="310942" algn="l"/>
                <a:tab pos="413150" algn="l"/>
                <a:tab pos="827739" algn="l"/>
                <a:tab pos="1242328" algn="l"/>
                <a:tab pos="1656917" algn="l"/>
                <a:tab pos="2071506" algn="l"/>
                <a:tab pos="2486095" algn="l"/>
                <a:tab pos="2900684" algn="l"/>
                <a:tab pos="3315273" algn="l"/>
                <a:tab pos="3729862" algn="l"/>
                <a:tab pos="4144451" algn="l"/>
                <a:tab pos="4559039" algn="l"/>
                <a:tab pos="4973628" algn="l"/>
                <a:tab pos="5388217" algn="l"/>
                <a:tab pos="5802806" algn="l"/>
                <a:tab pos="6217395" algn="l"/>
                <a:tab pos="6631984" algn="l"/>
                <a:tab pos="7046573" algn="l"/>
                <a:tab pos="7461162" algn="l"/>
                <a:tab pos="7875751" algn="l"/>
                <a:tab pos="8290340" algn="l"/>
              </a:tabLst>
            </a:pPr>
            <a:r>
              <a:rPr lang="en-US" altLang="en-US" sz="2200" dirty="0"/>
              <a:t>Review the effectiveness of APD service programs and make recommendations with respect to program implementation.</a:t>
            </a:r>
          </a:p>
          <a:p>
            <a:pPr marL="414589" indent="-414589">
              <a:buFont typeface="+mj-lt"/>
              <a:buAutoNum type="alphaLcParenR"/>
              <a:tabLst>
                <a:tab pos="310942" algn="l"/>
                <a:tab pos="413150" algn="l"/>
                <a:tab pos="827739" algn="l"/>
                <a:tab pos="1242328" algn="l"/>
                <a:tab pos="1656917" algn="l"/>
                <a:tab pos="2071506" algn="l"/>
                <a:tab pos="2486095" algn="l"/>
                <a:tab pos="2900684" algn="l"/>
                <a:tab pos="3315273" algn="l"/>
                <a:tab pos="3729862" algn="l"/>
                <a:tab pos="4144451" algn="l"/>
                <a:tab pos="4559039" algn="l"/>
                <a:tab pos="4973628" algn="l"/>
                <a:tab pos="5388217" algn="l"/>
                <a:tab pos="5802806" algn="l"/>
                <a:tab pos="6217395" algn="l"/>
                <a:tab pos="6631984" algn="l"/>
                <a:tab pos="7046573" algn="l"/>
                <a:tab pos="7461162" algn="l"/>
                <a:tab pos="7875751" algn="l"/>
                <a:tab pos="8290340" algn="l"/>
              </a:tabLst>
            </a:pPr>
            <a:r>
              <a:rPr lang="en-US" altLang="en-US" sz="2200" dirty="0"/>
              <a:t>Advise the APD with respect to policy issues relevant to the community and family support system in the local area.</a:t>
            </a:r>
          </a:p>
          <a:p>
            <a:pPr marL="414589" indent="-414589">
              <a:buFont typeface="+mj-lt"/>
              <a:buAutoNum type="alphaLcParenR"/>
              <a:tabLst>
                <a:tab pos="310942" algn="l"/>
                <a:tab pos="413150" algn="l"/>
                <a:tab pos="827739" algn="l"/>
                <a:tab pos="1242328" algn="l"/>
                <a:tab pos="1656917" algn="l"/>
                <a:tab pos="2071506" algn="l"/>
                <a:tab pos="2486095" algn="l"/>
                <a:tab pos="2900684" algn="l"/>
                <a:tab pos="3315273" algn="l"/>
                <a:tab pos="3729862" algn="l"/>
                <a:tab pos="4144451" algn="l"/>
                <a:tab pos="4559039" algn="l"/>
                <a:tab pos="4973628" algn="l"/>
                <a:tab pos="5388217" algn="l"/>
                <a:tab pos="5802806" algn="l"/>
                <a:tab pos="6217395" algn="l"/>
                <a:tab pos="6631984" algn="l"/>
                <a:tab pos="7046573" algn="l"/>
                <a:tab pos="7461162" algn="l"/>
                <a:tab pos="7875751" algn="l"/>
                <a:tab pos="8290340" algn="l"/>
              </a:tabLst>
            </a:pPr>
            <a:r>
              <a:rPr lang="en-US" altLang="en-US" sz="2200" dirty="0"/>
              <a:t>Meet and share information with other local family care councils. </a:t>
            </a:r>
          </a:p>
        </p:txBody>
      </p:sp>
      <p:sp>
        <p:nvSpPr>
          <p:cNvPr id="13" name="Rectangle 1">
            <a:extLst>
              <a:ext uri="{FF2B5EF4-FFF2-40B4-BE49-F238E27FC236}">
                <a16:creationId xmlns:a16="http://schemas.microsoft.com/office/drawing/2014/main" id="{3A3DE855-E1BF-4B1B-944D-F5A279C86C05}"/>
              </a:ext>
            </a:extLst>
          </p:cNvPr>
          <p:cNvSpPr>
            <a:spLocks noGrp="1" noChangeArrowheads="1"/>
          </p:cNvSpPr>
          <p:nvPr>
            <p:ph type="title"/>
          </p:nvPr>
        </p:nvSpPr>
        <p:spPr>
          <a:xfrm>
            <a:off x="628650" y="365126"/>
            <a:ext cx="7886700" cy="1325563"/>
          </a:xfrm>
        </p:spPr>
        <p:txBody>
          <a:bodyPr>
            <a:normAutofit/>
          </a:bodyPr>
          <a:lstStyle/>
          <a:p>
            <a:pPr algn="ctr">
              <a:tabLst>
                <a:tab pos="0" algn="l"/>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 pos="8291779" algn="l"/>
              </a:tabLst>
            </a:pPr>
            <a:r>
              <a:rPr lang="en-US" altLang="en-US" sz="5441" dirty="0">
                <a:solidFill>
                  <a:schemeClr val="accent1">
                    <a:lumMod val="50000"/>
                  </a:schemeClr>
                </a:solidFill>
                <a:latin typeface="Monotype Corsiva" charset="0"/>
              </a:rPr>
              <a:t>        </a:t>
            </a:r>
            <a:r>
              <a:rPr lang="en-US" altLang="en-US" sz="5441" dirty="0">
                <a:solidFill>
                  <a:srgbClr val="0070C0"/>
                </a:solidFill>
              </a:rPr>
              <a:t>Family Care Councils</a:t>
            </a:r>
            <a:endParaRPr lang="en-US" altLang="en-US" sz="3264" dirty="0">
              <a:solidFill>
                <a:srgbClr val="0070C0"/>
              </a:solidFill>
            </a:endParaRPr>
          </a:p>
        </p:txBody>
      </p:sp>
      <p:pic>
        <p:nvPicPr>
          <p:cNvPr id="14" name="Picture 13">
            <a:extLst>
              <a:ext uri="{FF2B5EF4-FFF2-40B4-BE49-F238E27FC236}">
                <a16:creationId xmlns:a16="http://schemas.microsoft.com/office/drawing/2014/main" id="{E61A8EFE-9BA1-4B2F-8FB4-1932FA6D6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365127"/>
            <a:ext cx="1408835" cy="1214644"/>
          </a:xfrm>
          <a:prstGeom prst="rect">
            <a:avLst/>
          </a:prstGeom>
        </p:spPr>
      </p:pic>
    </p:spTree>
    <p:extLst>
      <p:ext uri="{BB962C8B-B14F-4D97-AF65-F5344CB8AC3E}">
        <p14:creationId xmlns:p14="http://schemas.microsoft.com/office/powerpoint/2010/main" val="40474259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514" y="2244417"/>
            <a:ext cx="4858971" cy="4340149"/>
          </a:xfrm>
          <a:prstGeom prst="rect">
            <a:avLst/>
          </a:prstGeom>
        </p:spPr>
      </p:pic>
      <p:sp>
        <p:nvSpPr>
          <p:cNvPr id="8" name="Rectangle 1">
            <a:extLst>
              <a:ext uri="{FF2B5EF4-FFF2-40B4-BE49-F238E27FC236}">
                <a16:creationId xmlns:a16="http://schemas.microsoft.com/office/drawing/2014/main" id="{EBF39329-AA7C-4E97-B85C-07E3C2CADDCE}"/>
              </a:ext>
            </a:extLst>
          </p:cNvPr>
          <p:cNvSpPr>
            <a:spLocks noGrp="1" noChangeArrowheads="1"/>
          </p:cNvSpPr>
          <p:nvPr>
            <p:ph type="title"/>
          </p:nvPr>
        </p:nvSpPr>
        <p:spPr>
          <a:xfrm>
            <a:off x="628650" y="365126"/>
            <a:ext cx="7886700" cy="1325563"/>
          </a:xfrm>
        </p:spPr>
        <p:txBody>
          <a:bodyPr>
            <a:normAutofit/>
          </a:bodyPr>
          <a:lstStyle/>
          <a:p>
            <a:pPr algn="ctr">
              <a:tabLst>
                <a:tab pos="0" algn="l"/>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 pos="8291779" algn="l"/>
              </a:tabLst>
            </a:pPr>
            <a:r>
              <a:rPr lang="en-US" altLang="en-US" sz="5441" dirty="0">
                <a:solidFill>
                  <a:schemeClr val="accent1">
                    <a:lumMod val="50000"/>
                  </a:schemeClr>
                </a:solidFill>
                <a:latin typeface="Monotype Corsiva" charset="0"/>
              </a:rPr>
              <a:t>        </a:t>
            </a:r>
            <a:r>
              <a:rPr lang="en-US" altLang="en-US" sz="5441" dirty="0">
                <a:solidFill>
                  <a:srgbClr val="0070C0"/>
                </a:solidFill>
              </a:rPr>
              <a:t>Family Care Councils</a:t>
            </a:r>
            <a:endParaRPr lang="en-US" altLang="en-US" sz="3264" dirty="0">
              <a:solidFill>
                <a:srgbClr val="0070C0"/>
              </a:solidFill>
            </a:endParaRPr>
          </a:p>
        </p:txBody>
      </p:sp>
      <p:pic>
        <p:nvPicPr>
          <p:cNvPr id="9" name="Picture 8">
            <a:extLst>
              <a:ext uri="{FF2B5EF4-FFF2-40B4-BE49-F238E27FC236}">
                <a16:creationId xmlns:a16="http://schemas.microsoft.com/office/drawing/2014/main" id="{EE3307D9-73AA-4C95-9225-42A7AB98A5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365127"/>
            <a:ext cx="1408835" cy="1214644"/>
          </a:xfrm>
          <a:prstGeom prst="rect">
            <a:avLst/>
          </a:prstGeom>
        </p:spPr>
      </p:pic>
      <p:sp>
        <p:nvSpPr>
          <p:cNvPr id="7" name="Content Placeholder 6">
            <a:extLst>
              <a:ext uri="{FF2B5EF4-FFF2-40B4-BE49-F238E27FC236}">
                <a16:creationId xmlns:a16="http://schemas.microsoft.com/office/drawing/2014/main" id="{82DAC728-A8A3-4B9E-A1E1-5D97D3788F3C}"/>
              </a:ext>
            </a:extLst>
          </p:cNvPr>
          <p:cNvSpPr>
            <a:spLocks noGrp="1"/>
          </p:cNvSpPr>
          <p:nvPr>
            <p:ph idx="1"/>
          </p:nvPr>
        </p:nvSpPr>
        <p:spPr>
          <a:xfrm>
            <a:off x="628650" y="1825625"/>
            <a:ext cx="7886700" cy="4351338"/>
          </a:xfrm>
        </p:spPr>
        <p:txBody>
          <a:bodyPr/>
          <a:lstStyle/>
          <a:p>
            <a:r>
              <a:rPr lang="en-US" dirty="0"/>
              <a:t>There are 15 FCCs across the state.</a:t>
            </a:r>
          </a:p>
        </p:txBody>
      </p:sp>
    </p:spTree>
    <p:extLst>
      <p:ext uri="{BB962C8B-B14F-4D97-AF65-F5344CB8AC3E}">
        <p14:creationId xmlns:p14="http://schemas.microsoft.com/office/powerpoint/2010/main" val="42889929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38270"/>
            <a:ext cx="7772400" cy="2387600"/>
          </a:xfrm>
        </p:spPr>
        <p:txBody>
          <a:bodyPr/>
          <a:lstStyle/>
          <a:p>
            <a:r>
              <a:rPr lang="en-US" dirty="0"/>
              <a:t>The Florida Navigator</a:t>
            </a:r>
          </a:p>
        </p:txBody>
      </p:sp>
      <p:sp>
        <p:nvSpPr>
          <p:cNvPr id="5" name="Subtitle 4"/>
          <p:cNvSpPr>
            <a:spLocks noGrp="1"/>
          </p:cNvSpPr>
          <p:nvPr>
            <p:ph type="subTitle" idx="1"/>
          </p:nvPr>
        </p:nvSpPr>
        <p:spPr>
          <a:xfrm>
            <a:off x="1143000" y="3117945"/>
            <a:ext cx="6858000" cy="1655762"/>
          </a:xfrm>
        </p:spPr>
        <p:txBody>
          <a:bodyPr>
            <a:normAutofit/>
          </a:bodyPr>
          <a:lstStyle/>
          <a:p>
            <a:r>
              <a:rPr lang="en-US" sz="3200" dirty="0">
                <a:hlinkClick r:id="rId2"/>
              </a:rPr>
              <a:t>www.flnavigator.org</a:t>
            </a:r>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214669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3563"/>
            <a:ext cx="7772400" cy="1357745"/>
          </a:xfrm>
        </p:spPr>
        <p:txBody>
          <a:bodyPr>
            <a:normAutofit/>
          </a:bodyPr>
          <a:lstStyle/>
          <a:p>
            <a:pPr algn="ctr"/>
            <a:r>
              <a:rPr lang="en-US" b="1" dirty="0">
                <a:solidFill>
                  <a:srgbClr val="0070C0"/>
                </a:solidFill>
              </a:rPr>
              <a:t>Questions</a:t>
            </a:r>
            <a:endParaRPr lang="en-US" b="1" dirty="0"/>
          </a:p>
        </p:txBody>
      </p:sp>
      <p:sp>
        <p:nvSpPr>
          <p:cNvPr id="3" name="Subtitle 2"/>
          <p:cNvSpPr>
            <a:spLocks noGrp="1"/>
          </p:cNvSpPr>
          <p:nvPr>
            <p:ph type="subTitle" idx="1"/>
          </p:nvPr>
        </p:nvSpPr>
        <p:spPr>
          <a:xfrm>
            <a:off x="1143000" y="2410547"/>
            <a:ext cx="6858000" cy="1655762"/>
          </a:xfrm>
        </p:spPr>
        <p:txBody>
          <a:bodyPr>
            <a:normAutofit lnSpcReduction="10000"/>
          </a:bodyPr>
          <a:lstStyle/>
          <a:p>
            <a:r>
              <a:rPr lang="en-US" dirty="0"/>
              <a:t>Stephanie Rogers</a:t>
            </a:r>
          </a:p>
          <a:p>
            <a:r>
              <a:rPr lang="en-US" dirty="0"/>
              <a:t>Agency for Persons with Disabilities</a:t>
            </a:r>
          </a:p>
          <a:p>
            <a:r>
              <a:rPr lang="en-US" dirty="0">
                <a:hlinkClick r:id="rId2"/>
              </a:rPr>
              <a:t>Stephanie.Rogers@apdcares.org</a:t>
            </a:r>
            <a:endParaRPr lang="en-US" dirty="0"/>
          </a:p>
          <a:p>
            <a:r>
              <a:rPr lang="en-US" dirty="0"/>
              <a:t>(239) 338-1479</a:t>
            </a:r>
          </a:p>
        </p:txBody>
      </p:sp>
    </p:spTree>
    <p:extLst>
      <p:ext uri="{BB962C8B-B14F-4D97-AF65-F5344CB8AC3E}">
        <p14:creationId xmlns:p14="http://schemas.microsoft.com/office/powerpoint/2010/main" val="79316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4-3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4-3 theme" id="{26812377-CEDD-4322-8014-DE6A809ABD86}" vid="{0B8B02A6-6911-4BBC-9271-50190D950F7B}"/>
    </a:ext>
  </a:extLst>
</a:theme>
</file>

<file path=ppt/theme/theme2.xml><?xml version="1.0" encoding="utf-8"?>
<a:theme xmlns:a="http://schemas.openxmlformats.org/drawingml/2006/main" name="1_Default 4-3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4-3 theme" id="{26812377-CEDD-4322-8014-DE6A809ABD86}" vid="{0B8B02A6-6911-4BBC-9271-50190D950F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E57A2-D666-4652-B423-3EEF5C79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363</Words>
  <Application>Microsoft Office PowerPoint</Application>
  <PresentationFormat>On-screen Show (4:3)</PresentationFormat>
  <Paragraphs>50</Paragraphs>
  <Slides>13</Slides>
  <Notes>3</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Monotype Corsiva</vt:lpstr>
      <vt:lpstr>Times New Roman</vt:lpstr>
      <vt:lpstr>Wingdings</vt:lpstr>
      <vt:lpstr>Default 4-3 theme</vt:lpstr>
      <vt:lpstr>1_Default 4-3 theme</vt:lpstr>
      <vt:lpstr>PowerPoint Presentation</vt:lpstr>
      <vt:lpstr>What is the Florida Navigator?</vt:lpstr>
      <vt:lpstr>Why Create the Navigator?</vt:lpstr>
      <vt:lpstr>How Does the Navigator Differ from Resource Directory?</vt:lpstr>
      <vt:lpstr>        Family Care Councils</vt:lpstr>
      <vt:lpstr>        Family Care Councils</vt:lpstr>
      <vt:lpstr>        Family Care Councils</vt:lpstr>
      <vt:lpstr>The Florida Navigator</vt:lpstr>
      <vt:lpstr>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2016-04-18T15:33:48Z</dcterms:created>
  <dcterms:modified xsi:type="dcterms:W3CDTF">2017-06-14T21:10:47Z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ies>
</file>